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1"/>
  </p:notesMasterIdLst>
  <p:sldIdLst>
    <p:sldId id="256" r:id="rId2"/>
    <p:sldId id="258" r:id="rId3"/>
    <p:sldId id="267" r:id="rId4"/>
    <p:sldId id="268" r:id="rId5"/>
    <p:sldId id="269" r:id="rId6"/>
    <p:sldId id="270" r:id="rId7"/>
    <p:sldId id="271" r:id="rId8"/>
    <p:sldId id="264" r:id="rId9"/>
    <p:sldId id="26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606" autoAdjust="0"/>
  </p:normalViewPr>
  <p:slideViewPr>
    <p:cSldViewPr>
      <p:cViewPr varScale="1">
        <p:scale>
          <a:sx n="73" d="100"/>
          <a:sy n="73" d="100"/>
        </p:scale>
        <p:origin x="269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FA83B3-BF5C-4A6C-938C-B2FB7D690DA3}" type="datetimeFigureOut">
              <a:rPr lang="en-US" smtClean="0"/>
              <a:pPr/>
              <a:t>2/21/2024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03143C-6C60-49A5-9C86-15F450F9D3F3}" type="slidenum">
              <a:rPr lang="en-US" smtClean="0"/>
              <a:pPr/>
              <a:t>‹#›</a:t>
            </a:fld>
            <a:endParaRPr lang="en-US" dirty="0"/>
          </a:p>
        </p:txBody>
      </p:sp>
    </p:spTree>
    <p:extLst>
      <p:ext uri="{BB962C8B-B14F-4D97-AF65-F5344CB8AC3E}">
        <p14:creationId xmlns:p14="http://schemas.microsoft.com/office/powerpoint/2010/main" val="753112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1</a:t>
            </a:fld>
            <a:endParaRPr lang="en-US" dirty="0"/>
          </a:p>
        </p:txBody>
      </p:sp>
    </p:spTree>
    <p:extLst>
      <p:ext uri="{BB962C8B-B14F-4D97-AF65-F5344CB8AC3E}">
        <p14:creationId xmlns:p14="http://schemas.microsoft.com/office/powerpoint/2010/main" val="2519453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The historical roots of CBT can be traced back to the 1960s, when psychotherapists began to integrate cognitive therapy techniques with behavioral therapy principles. One of the key figures in the development of CBT was Aaron Beck, who is often referred to as the "father of cognitive therapy." Beck believed that people's emotional problems were caused by distorted thinking patterns, and he developed techniques to help individuals identify and challenge these </a:t>
            </a:r>
            <a:r>
              <a:rPr lang="en-US" sz="1200" b="0" i="0" kern="1200" dirty="0" smtClean="0">
                <a:solidFill>
                  <a:schemeClr val="tx1"/>
                </a:solidFill>
                <a:effectLst/>
                <a:latin typeface="+mn-lt"/>
                <a:ea typeface="+mn-ea"/>
                <a:cs typeface="+mn-cs"/>
              </a:rPr>
              <a:t>thoughts</a:t>
            </a:r>
            <a:r>
              <a:rPr lang="en-US" dirty="0" smtClean="0"/>
              <a:t>(Murdock, 2017)</a:t>
            </a:r>
            <a:r>
              <a:rPr lang="en-US" sz="1200" b="0" i="0" kern="1200" dirty="0" smtClean="0">
                <a:solidFill>
                  <a:schemeClr val="tx1"/>
                </a:solidFill>
                <a:effectLst/>
                <a:latin typeface="+mn-lt"/>
                <a:ea typeface="+mn-ea"/>
                <a:cs typeface="+mn-cs"/>
              </a:rPr>
              <a:t>.</a:t>
            </a:r>
            <a:endParaRPr lang="en-US"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Cognitive Behavioral Therapy (CBT) is a widely practiced form of psychotherapy that focuses on how thoughts, beliefs, and behaviors influence our emotions and overall well-being. As a counseling student, I personally identify with the concepts of CBT due to its practical approach in addressing mental health </a:t>
            </a:r>
            <a:r>
              <a:rPr lang="en-US" sz="1200" b="0" i="0" u="none" strike="noStrike" kern="1200" dirty="0" smtClean="0">
                <a:solidFill>
                  <a:schemeClr val="tx1"/>
                </a:solidFill>
                <a:effectLst/>
                <a:latin typeface="+mn-lt"/>
                <a:ea typeface="+mn-ea"/>
                <a:cs typeface="+mn-cs"/>
              </a:rPr>
              <a:t>concerns</a:t>
            </a:r>
            <a:r>
              <a:rPr lang="en-US" dirty="0" smtClean="0"/>
              <a:t>(Murdock, 2017)</a:t>
            </a:r>
            <a:r>
              <a:rPr lang="en-US" sz="1200" b="0" i="0" u="none" strike="noStrike" kern="1200" dirty="0" smtClean="0">
                <a:solidFill>
                  <a:schemeClr val="tx1"/>
                </a:solidFill>
                <a:effectLst/>
                <a:latin typeface="+mn-lt"/>
                <a:ea typeface="+mn-ea"/>
                <a:cs typeface="+mn-cs"/>
              </a:rPr>
              <a:t>. </a:t>
            </a:r>
            <a:r>
              <a:rPr lang="en-US" sz="1200" b="0" i="0" u="none" strike="noStrike" kern="1200" dirty="0" smtClean="0">
                <a:solidFill>
                  <a:schemeClr val="tx1"/>
                </a:solidFill>
                <a:effectLst/>
                <a:latin typeface="+mn-lt"/>
                <a:ea typeface="+mn-ea"/>
                <a:cs typeface="+mn-cs"/>
              </a:rPr>
              <a:t>CBT resonates with me because it emphasizes the importance of identifying and changing negative patterns of thinking and behavior, which can ultimately lead to improved mental health outcomes.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CBT is a type of psychological treatment that has been shown to be effective for a variety of issues, including depression, anxiety disorders, alcohol and drug abuse, marital problems, eating disorders, and severe mental illness. Numerous studies show that cognitive behavioral therapy improves functioning and quality of life significantly. CBT has been shown in numerous studies to be as effective as, or even more effective than, other types of psychological therapy or psychiatric medications (American Psychological Association, 2017). </a:t>
            </a:r>
            <a:br>
              <a:rPr lang="en-US" dirty="0" smtClean="0"/>
            </a:br>
            <a:r>
              <a:rPr lang="en-US" dirty="0" smtClean="0"/>
              <a:t/>
            </a:r>
            <a:br>
              <a:rPr lang="en-US" dirty="0" smtClean="0"/>
            </a:br>
            <a:r>
              <a:rPr lang="en-US" dirty="0" smtClean="0"/>
              <a:t>It is important to note that advances in CBT have been made through both research and clinical practice. Indeed, CBT is an approach with ample scientific evidence that the methods developed actually produce change. In this way, cognitive behavioral therapy differs from many other types of </a:t>
            </a:r>
            <a:r>
              <a:rPr lang="en-US" smtClean="0"/>
              <a:t>psychological treatment </a:t>
            </a:r>
            <a:r>
              <a:rPr lang="en-US" smtClean="0"/>
              <a:t>(American Psychological Association, 2017)</a:t>
            </a:r>
            <a:r>
              <a:rPr lang="en-US" smtClean="0"/>
              <a:t>. </a:t>
            </a:r>
            <a:r>
              <a:rPr lang="en-US" dirty="0" smtClean="0"/>
              <a:t/>
            </a:r>
            <a:br>
              <a:rPr lang="en-US" dirty="0" smtClean="0"/>
            </a:br>
            <a:endParaRPr lang="en-US"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2</a:t>
            </a:fld>
            <a:endParaRPr lang="en-US" dirty="0"/>
          </a:p>
        </p:txBody>
      </p:sp>
    </p:spTree>
    <p:extLst>
      <p:ext uri="{BB962C8B-B14F-4D97-AF65-F5344CB8AC3E}">
        <p14:creationId xmlns:p14="http://schemas.microsoft.com/office/powerpoint/2010/main" val="567580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One of the key premises of CBT is that our thoughts shape our perceptions of reality. This idea resonates with me because I believe that our thoughts play a significant role in our emotional experiences. For example, if someone constantly perceives themselves as incapable or unworthy, they are more likely to feel depressed or anxious. By challenging these negative thought patterns and replacing them with more positive and realistic ones, CBT helps individuals change how they perceive themselves and the world around </a:t>
            </a:r>
            <a:r>
              <a:rPr lang="en-US" sz="1200" b="0" i="0" u="none" strike="noStrike" kern="1200" dirty="0" smtClean="0">
                <a:solidFill>
                  <a:schemeClr val="tx1"/>
                </a:solidFill>
                <a:effectLst/>
                <a:latin typeface="+mn-lt"/>
                <a:ea typeface="+mn-ea"/>
                <a:cs typeface="+mn-cs"/>
              </a:rPr>
              <a:t>them</a:t>
            </a:r>
            <a:r>
              <a:rPr lang="en-US" dirty="0" smtClean="0"/>
              <a:t>(Beck, 2011)</a:t>
            </a:r>
            <a:r>
              <a:rPr lang="en-US" sz="1200" b="0" i="0" u="none" strike="noStrike" kern="1200" dirty="0" smtClean="0">
                <a:solidFill>
                  <a:schemeClr val="tx1"/>
                </a:solidFill>
                <a:effectLst/>
                <a:latin typeface="+mn-lt"/>
                <a:ea typeface="+mn-ea"/>
                <a:cs typeface="+mn-cs"/>
              </a:rPr>
              <a:t>.</a:t>
            </a:r>
            <a:endParaRPr lang="en-US" sz="1200" b="0" i="0" u="none" strike="noStrike"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Another important aspect of CBT is the emphasis on personal responsibility and agency. CBT teaches individuals that they have control over their thoughts and behaviors and can actively work to change them. This aligns with my belief in the power of self-awareness and personal growth. I believe that each individual has the ability to reflect on their thoughts and behaviors, identify areas for improvement, and make positive changes in their </a:t>
            </a:r>
            <a:r>
              <a:rPr lang="en-US" sz="1200" b="0" i="0" u="none" strike="noStrike" kern="1200" dirty="0" smtClean="0">
                <a:solidFill>
                  <a:schemeClr val="tx1"/>
                </a:solidFill>
                <a:effectLst/>
                <a:latin typeface="+mn-lt"/>
                <a:ea typeface="+mn-ea"/>
                <a:cs typeface="+mn-cs"/>
              </a:rPr>
              <a:t>lives</a:t>
            </a:r>
            <a:r>
              <a:rPr lang="en-US" dirty="0" smtClean="0"/>
              <a:t>(Beck, 2011)</a:t>
            </a:r>
            <a:r>
              <a:rPr lang="en-US" sz="1200" b="0" i="0" u="none" strike="noStrike" kern="1200" dirty="0" smtClean="0">
                <a:solidFill>
                  <a:schemeClr val="tx1"/>
                </a:solidFill>
                <a:effectLst/>
                <a:latin typeface="+mn-lt"/>
                <a:ea typeface="+mn-ea"/>
                <a:cs typeface="+mn-cs"/>
              </a:rPr>
              <a:t>. </a:t>
            </a:r>
            <a:r>
              <a:rPr lang="en-US" sz="1200" b="0" i="0" u="none" strike="noStrike" kern="1200" dirty="0" smtClean="0">
                <a:solidFill>
                  <a:schemeClr val="tx1"/>
                </a:solidFill>
                <a:effectLst/>
                <a:latin typeface="+mn-lt"/>
                <a:ea typeface="+mn-ea"/>
                <a:cs typeface="+mn-cs"/>
              </a:rPr>
              <a:t>CBT empowers individuals to take charge of their mental health and well-being, which aligns with my view that humans have the capacity for self-improvement and personal growth.</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Furthermore, CBT promotes the idea that change is possible through effort and </a:t>
            </a:r>
            <a:r>
              <a:rPr lang="en-US" sz="1200" b="0" i="0" u="none" strike="noStrike" kern="1200" dirty="0" smtClean="0">
                <a:solidFill>
                  <a:schemeClr val="tx1"/>
                </a:solidFill>
                <a:effectLst/>
                <a:latin typeface="+mn-lt"/>
                <a:ea typeface="+mn-ea"/>
                <a:cs typeface="+mn-cs"/>
              </a:rPr>
              <a:t>practice</a:t>
            </a:r>
            <a:r>
              <a:rPr lang="en-US" dirty="0" smtClean="0"/>
              <a:t>(Beck, 2011)</a:t>
            </a:r>
            <a:r>
              <a:rPr lang="en-US" sz="1200" b="0" i="0" u="none" strike="noStrike" kern="1200" dirty="0" smtClean="0">
                <a:solidFill>
                  <a:schemeClr val="tx1"/>
                </a:solidFill>
                <a:effectLst/>
                <a:latin typeface="+mn-lt"/>
                <a:ea typeface="+mn-ea"/>
                <a:cs typeface="+mn-cs"/>
              </a:rPr>
              <a:t>. </a:t>
            </a:r>
            <a:r>
              <a:rPr lang="en-US" sz="1200" b="0" i="0" u="none" strike="noStrike" kern="1200" dirty="0" smtClean="0">
                <a:solidFill>
                  <a:schemeClr val="tx1"/>
                </a:solidFill>
                <a:effectLst/>
                <a:latin typeface="+mn-lt"/>
                <a:ea typeface="+mn-ea"/>
                <a:cs typeface="+mn-cs"/>
              </a:rPr>
              <a:t>This aligns with my belief that personal growth and development require dedication and perseverance. CBT encourages individuals to actively engage in cognitive restructuring exercises and behavioral experiments to challenge and change their maladaptive patterns. This approach highlights the importance of continuous effort and practice in achieving positive change, which aligns with my view that humans have the potential to grow and improve through intentional actions and behaviors.</a:t>
            </a:r>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3</a:t>
            </a:fld>
            <a:endParaRPr lang="en-US" dirty="0"/>
          </a:p>
        </p:txBody>
      </p:sp>
    </p:spTree>
    <p:extLst>
      <p:ext uri="{BB962C8B-B14F-4D97-AF65-F5344CB8AC3E}">
        <p14:creationId xmlns:p14="http://schemas.microsoft.com/office/powerpoint/2010/main" val="1661222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CBT aligns with my view of dysfunction and change in that it emphasizes the role of maladaptive thinking patterns in causing emotional distress and behavior problems</a:t>
            </a:r>
            <a:r>
              <a:rPr lang="en-US" dirty="0" smtClean="0"/>
              <a:t>(Murdock, 2017)</a:t>
            </a:r>
            <a:r>
              <a:rPr lang="en-US" sz="1200" b="0" i="0" u="none" strike="noStrike" kern="1200" dirty="0" smtClean="0">
                <a:solidFill>
                  <a:schemeClr val="tx1"/>
                </a:solidFill>
                <a:effectLst/>
                <a:latin typeface="+mn-lt"/>
                <a:ea typeface="+mn-ea"/>
                <a:cs typeface="+mn-cs"/>
              </a:rPr>
              <a:t>. According to CBT, individuals may develop faulty beliefs about themselves, others, and the world, which can lead to negative emotions such as depression, anxiety, and anger. By identifying and challenging these irrational beliefs, individuals can learn to develop more adaptive ways of thinking, which can lead to positive changes in their emotions and behaviors</a:t>
            </a:r>
            <a:r>
              <a:rPr lang="en-US" dirty="0" smtClean="0"/>
              <a:t>(</a:t>
            </a:r>
            <a:r>
              <a:rPr lang="en-US" dirty="0" err="1" smtClean="0"/>
              <a:t>Brabeck</a:t>
            </a:r>
            <a:r>
              <a:rPr lang="en-US" dirty="0" smtClean="0"/>
              <a:t>, 2021)</a:t>
            </a:r>
            <a:r>
              <a:rPr lang="en-US" sz="1200" b="0" i="0" u="none" strike="noStrike" kern="1200" dirty="0" smtClean="0">
                <a:solidFill>
                  <a:schemeClr val="tx1"/>
                </a:solidFill>
                <a:effectLst/>
                <a:latin typeface="+mn-lt"/>
                <a:ea typeface="+mn-ea"/>
                <a:cs typeface="+mn-cs"/>
              </a:rPr>
              <a:t>. This approach resonates with me because I believe that our thoughts have a powerful influence on our feelings and actions, and that by changing our thoughts, we can change our lives.</a:t>
            </a:r>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4</a:t>
            </a:fld>
            <a:endParaRPr lang="en-US" dirty="0"/>
          </a:p>
        </p:txBody>
      </p:sp>
    </p:spTree>
    <p:extLst>
      <p:ext uri="{BB962C8B-B14F-4D97-AF65-F5344CB8AC3E}">
        <p14:creationId xmlns:p14="http://schemas.microsoft.com/office/powerpoint/2010/main" val="3201851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rtl="0"/>
            <a:r>
              <a:rPr lang="en-US" sz="1200" b="0" i="0" u="none" strike="noStrike" kern="1200" dirty="0" smtClean="0">
                <a:solidFill>
                  <a:schemeClr val="tx1"/>
                </a:solidFill>
                <a:effectLst/>
                <a:latin typeface="+mn-lt"/>
                <a:ea typeface="+mn-ea"/>
                <a:cs typeface="+mn-cs"/>
              </a:rPr>
              <a:t>In CBT, the roles of counselors and clients are collaborative and interactive. The counselor acts as a facilitator, using a structured and goal-oriented approach to help clients identify and challenge their negative thought patterns and behaviors. The counselor also educates clients about the principles of CBT and teaches them practical skills to manage their emotions and improve their coping strategies</a:t>
            </a:r>
            <a:r>
              <a:rPr lang="en-US" dirty="0" smtClean="0"/>
              <a:t> (Murdock, 2017).</a:t>
            </a:r>
            <a:endParaRPr lang="en-US" b="0" dirty="0" smtClean="0">
              <a:effectLst/>
            </a:endParaRPr>
          </a:p>
          <a:p>
            <a:pPr rtl="0"/>
            <a:r>
              <a:rPr lang="en-US" b="0" dirty="0" smtClean="0">
                <a:effectLst/>
              </a:rPr>
              <a:t/>
            </a:r>
            <a:br>
              <a:rPr lang="en-US" b="0" dirty="0" smtClean="0">
                <a:effectLst/>
              </a:rPr>
            </a:br>
            <a:endParaRPr lang="en-US" b="0" dirty="0" smtClean="0">
              <a:effectLst/>
            </a:endParaRPr>
          </a:p>
          <a:p>
            <a:pPr rtl="0"/>
            <a:r>
              <a:rPr lang="en-US" sz="1200" b="0" i="0" u="none" strike="noStrike" kern="1200" dirty="0" smtClean="0">
                <a:solidFill>
                  <a:schemeClr val="tx1"/>
                </a:solidFill>
                <a:effectLst/>
                <a:latin typeface="+mn-lt"/>
                <a:ea typeface="+mn-ea"/>
                <a:cs typeface="+mn-cs"/>
              </a:rPr>
              <a:t>Clients are active participants in the therapy process, as they are encouraged to engage in homework assignments, practice new skills outside of therapy sessions, and monitor their progress. Clients are also responsible for identifying their goals for therapy and working towards achieving them with the support and guidance of the counselor</a:t>
            </a:r>
            <a:r>
              <a:rPr lang="en-US" dirty="0" smtClean="0"/>
              <a:t>(Murdock, 2017)</a:t>
            </a:r>
            <a:r>
              <a:rPr lang="en-US" sz="1200" b="0" i="0" u="none" strike="noStrike" kern="1200" dirty="0" smtClean="0">
                <a:solidFill>
                  <a:schemeClr val="tx1"/>
                </a:solidFill>
                <a:effectLst/>
                <a:latin typeface="+mn-lt"/>
                <a:ea typeface="+mn-ea"/>
                <a:cs typeface="+mn-cs"/>
              </a:rPr>
              <a:t>.</a:t>
            </a:r>
            <a:endParaRPr lang="en-US" b="0" dirty="0" smtClean="0">
              <a:effectLst/>
            </a:endParaRPr>
          </a:p>
          <a:p>
            <a:r>
              <a:rPr lang="en-US" dirty="0" smtClean="0"/>
              <a:t/>
            </a:r>
            <a:br>
              <a:rPr lang="en-US" dirty="0" smtClean="0"/>
            </a:br>
            <a:r>
              <a:rPr lang="en-US" sz="1200" b="0" i="0" u="none" strike="noStrike" kern="1200" dirty="0" smtClean="0">
                <a:solidFill>
                  <a:schemeClr val="tx1"/>
                </a:solidFill>
                <a:effectLst/>
                <a:latin typeface="+mn-lt"/>
                <a:ea typeface="+mn-ea"/>
                <a:cs typeface="+mn-cs"/>
              </a:rPr>
              <a:t>The principles of CBT align closely with my view on the roles of counselors and clients in therapy. I believe that therapy should be a collaborative and empowering process, where clients are actively involved in their own healing and growth. CBT provides a structured framework that empowers clients to take control of their mental health and develop practical skills to overcome their challenges</a:t>
            </a:r>
            <a:r>
              <a:rPr lang="en-US" dirty="0" smtClean="0"/>
              <a:t>(Murdock, 2017)</a:t>
            </a:r>
            <a:r>
              <a:rPr lang="en-US" sz="1200" b="0" i="0" u="none" strike="noStrike" kern="1200" dirty="0" smtClean="0">
                <a:solidFill>
                  <a:schemeClr val="tx1"/>
                </a:solidFill>
                <a:effectLst/>
                <a:latin typeface="+mn-lt"/>
                <a:ea typeface="+mn-ea"/>
                <a:cs typeface="+mn-cs"/>
              </a:rPr>
              <a:t>.</a:t>
            </a:r>
            <a:endParaRPr lang="en-US" b="0" dirty="0" smtClean="0">
              <a:effectLst/>
            </a:endParaRPr>
          </a:p>
          <a:p>
            <a:pPr rtl="0"/>
            <a:r>
              <a:rPr lang="en-US" b="0" dirty="0" smtClean="0">
                <a:effectLst/>
              </a:rPr>
              <a:t/>
            </a:r>
            <a:br>
              <a:rPr lang="en-US" b="0" dirty="0" smtClean="0">
                <a:effectLst/>
              </a:rPr>
            </a:br>
            <a:endParaRPr lang="en-US" b="0" dirty="0" smtClean="0">
              <a:effectLst/>
            </a:endParaRPr>
          </a:p>
          <a:p>
            <a:pPr rtl="0"/>
            <a:r>
              <a:rPr lang="en-US" sz="1200" b="0" i="0" u="none" strike="noStrike" kern="1200" dirty="0" smtClean="0">
                <a:solidFill>
                  <a:schemeClr val="tx1"/>
                </a:solidFill>
                <a:effectLst/>
                <a:latin typeface="+mn-lt"/>
                <a:ea typeface="+mn-ea"/>
                <a:cs typeface="+mn-cs"/>
              </a:rPr>
              <a:t>I appreciate the emphasis that CBT places on the importance of evidence-based interventions and practical strategies that clients can implement in their daily lives. I believe that therapy should be goal-oriented and focused on providing clients with the tools they need to create lasting change and improve their well-being.</a:t>
            </a:r>
            <a:endParaRPr lang="en-US" b="0" dirty="0" smtClean="0">
              <a:effectLst/>
            </a:endParaRPr>
          </a:p>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5</a:t>
            </a:fld>
            <a:endParaRPr lang="en-US" dirty="0"/>
          </a:p>
        </p:txBody>
      </p:sp>
    </p:spTree>
    <p:extLst>
      <p:ext uri="{BB962C8B-B14F-4D97-AF65-F5344CB8AC3E}">
        <p14:creationId xmlns:p14="http://schemas.microsoft.com/office/powerpoint/2010/main" val="2573529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Despite its effectiveness in treating a wide range of mental health concerns, CBT does have its limitations when applied to diverse client populations. One strength of CBT is its evidence-based approach, which has been supported by numerous research studies. CBT has been shown to be effective in treating depression, anxiety disorders, PTSD, and other mental health conditions. Additionally, CBT is a time-limited and goal-oriented therapy, which can be beneficial for clients who prefer a structured and solution-focused approach to treatment</a:t>
            </a:r>
            <a:r>
              <a:rPr lang="en-US" sz="1200" dirty="0" smtClean="0"/>
              <a:t>(Turner et al., 2020)</a:t>
            </a:r>
            <a:r>
              <a:rPr lang="en-US" sz="1200" b="0" i="0" u="none" strike="noStrike" kern="1200" dirty="0" smtClean="0">
                <a:solidFill>
                  <a:schemeClr val="tx1"/>
                </a:solidFill>
                <a:effectLst/>
                <a:latin typeface="+mn-lt"/>
                <a:ea typeface="+mn-ea"/>
                <a:cs typeface="+mn-cs"/>
              </a:rPr>
              <a:t>.</a:t>
            </a:r>
            <a:endParaRPr lang="en-US" b="0" dirty="0" smtClean="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effectLst/>
              </a:rPr>
              <a:t/>
            </a:r>
            <a:br>
              <a:rPr lang="en-US" b="0" dirty="0" smtClean="0">
                <a:effectLst/>
              </a:rPr>
            </a:br>
            <a:r>
              <a:rPr lang="en-US" sz="1200" b="0" i="0" u="none" strike="noStrike" kern="1200" dirty="0" smtClean="0">
                <a:solidFill>
                  <a:schemeClr val="tx1"/>
                </a:solidFill>
                <a:effectLst/>
                <a:latin typeface="+mn-lt"/>
                <a:ea typeface="+mn-ea"/>
                <a:cs typeface="+mn-cs"/>
              </a:rPr>
              <a:t>However, one limitation of CBT is its emphasis on cognitive restructuring, which may not always be culturally sensitive or relevant to clients from diverse backgrounds </a:t>
            </a:r>
            <a:r>
              <a:rPr lang="en-US" sz="1200" dirty="0" smtClean="0"/>
              <a:t>(Kendall et al, 2019)</a:t>
            </a:r>
            <a:r>
              <a:rPr lang="en-US" sz="1200" b="0" i="0" u="none" strike="noStrike" kern="1200" dirty="0" smtClean="0">
                <a:solidFill>
                  <a:schemeClr val="tx1"/>
                </a:solidFill>
                <a:effectLst/>
                <a:latin typeface="+mn-lt"/>
                <a:ea typeface="+mn-ea"/>
                <a:cs typeface="+mn-cs"/>
              </a:rPr>
              <a:t>. The emphasis on changing thoughts and beliefs may not resonate with individuals who have different cultural beliefs or values (Wong et al.,2018). It is important for counselors to be aware of cultural differences and consider how these factors may impact the effectiveness of CBT interventions.</a:t>
            </a:r>
            <a:endParaRPr lang="en-US" b="0" dirty="0" smtClean="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effectLst/>
              </a:rPr>
              <a:t/>
            </a:r>
            <a:br>
              <a:rPr lang="en-US" b="0" dirty="0" smtClean="0">
                <a:effectLst/>
              </a:rPr>
            </a:br>
            <a:r>
              <a:rPr lang="en-US" sz="1200" b="0" i="0" u="none" strike="noStrike" kern="1200" dirty="0" smtClean="0">
                <a:solidFill>
                  <a:schemeClr val="tx1"/>
                </a:solidFill>
                <a:effectLst/>
                <a:latin typeface="+mn-lt"/>
                <a:ea typeface="+mn-ea"/>
                <a:cs typeface="+mn-cs"/>
              </a:rPr>
              <a:t>Another strength of CBT is its emphasis on skills-building and psychoeducation, which can be empowering for clients who are seeking practical strategies to cope with their mental health concerns. Clients learn how to identify and challenge negative thinking patterns, practice relaxation techniques, and develop problem-solving skills. These skills can be useful in managing symptoms and preventing relapse</a:t>
            </a:r>
            <a:r>
              <a:rPr lang="en-US" sz="1200" dirty="0" smtClean="0"/>
              <a:t>(Turner et al., 2020)</a:t>
            </a:r>
            <a:r>
              <a:rPr lang="en-US" sz="1200" b="0" i="0" u="none" strike="noStrike" kern="1200" dirty="0" smtClean="0">
                <a:solidFill>
                  <a:schemeClr val="tx1"/>
                </a:solidFill>
                <a:effectLst/>
                <a:latin typeface="+mn-lt"/>
                <a:ea typeface="+mn-ea"/>
                <a:cs typeface="+mn-cs"/>
              </a:rPr>
              <a:t>.</a:t>
            </a:r>
            <a:endParaRPr lang="en-US" b="0" dirty="0" smtClean="0">
              <a:effectLst/>
            </a:endParaRPr>
          </a:p>
          <a:p>
            <a:r>
              <a:rPr lang="en-US" dirty="0" smtClean="0"/>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6</a:t>
            </a:fld>
            <a:endParaRPr lang="en-US" dirty="0"/>
          </a:p>
        </p:txBody>
      </p:sp>
    </p:spTree>
    <p:extLst>
      <p:ext uri="{BB962C8B-B14F-4D97-AF65-F5344CB8AC3E}">
        <p14:creationId xmlns:p14="http://schemas.microsoft.com/office/powerpoint/2010/main" val="2159016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rtl="0"/>
            <a:r>
              <a:rPr lang="en-US" sz="1200" b="0" i="0" kern="1200" dirty="0" smtClean="0">
                <a:solidFill>
                  <a:schemeClr val="tx1"/>
                </a:solidFill>
                <a:effectLst/>
                <a:latin typeface="+mn-lt"/>
                <a:ea typeface="+mn-ea"/>
                <a:cs typeface="+mn-cs"/>
              </a:rPr>
              <a:t>Acceptance and Flexibility are important dispositions for counselors to possess, as they enable therapists to maintain an open-minded and non-judgmental attitude towards their clients. These values align well with the principles of CBT, as the therapy emphasizes acceptance of one's thoughts and feelings while also encouraging flexibility in thinking and behavior. By integrating CBT techniques into their practice, counselors can help clients develop these dispositions in order to better cope with stress, anxiety, and other mental health challenges.</a:t>
            </a:r>
            <a:r>
              <a:rPr lang="en-US" dirty="0" smtClean="0"/>
              <a:t/>
            </a:r>
            <a:br>
              <a:rPr lang="en-US" dirty="0" smtClean="0"/>
            </a:br>
            <a:r>
              <a:rPr lang="en-US" dirty="0" smtClean="0"/>
              <a:t/>
            </a:r>
            <a:br>
              <a:rPr lang="en-US" dirty="0" smtClean="0"/>
            </a:br>
            <a:r>
              <a:rPr lang="en-US" sz="1200" b="0" i="0" kern="1200" dirty="0" smtClean="0">
                <a:solidFill>
                  <a:schemeClr val="tx1"/>
                </a:solidFill>
                <a:effectLst/>
                <a:latin typeface="+mn-lt"/>
                <a:ea typeface="+mn-ea"/>
                <a:cs typeface="+mn-cs"/>
              </a:rPr>
              <a:t>Fairness and Advocacy are equally important values for School Counseling students, as these dispositions guide counselors in promoting equity and social justice within educational settings. CBT can help school counselors address issues of fairness by teaching students cognitive and behavioral strategies to overcome obstacles and achieve their academic goals. Additionally, CBT can empower counselors to advocate for the needs of their students, whether it be through implementing interventions or collaborating with other professionals to ensure that each student receives the support they require. (As</a:t>
            </a:r>
            <a:r>
              <a:rPr lang="en-US" sz="1200" b="0" i="0" kern="1200" baseline="0" dirty="0" smtClean="0">
                <a:solidFill>
                  <a:schemeClr val="tx1"/>
                </a:solidFill>
                <a:effectLst/>
                <a:latin typeface="+mn-lt"/>
                <a:ea typeface="+mn-ea"/>
                <a:cs typeface="+mn-cs"/>
              </a:rPr>
              <a:t> a current educator I still plan to work with schools and students in addition to my private practice)</a:t>
            </a:r>
            <a:r>
              <a:rPr lang="en-US" dirty="0" smtClean="0"/>
              <a:t/>
            </a:r>
            <a:br>
              <a:rPr lang="en-US" dirty="0" smtClean="0"/>
            </a:br>
            <a:r>
              <a:rPr lang="en-US" dirty="0" smtClean="0"/>
              <a:t/>
            </a:r>
            <a:br>
              <a:rPr lang="en-US" dirty="0" smtClean="0"/>
            </a:br>
            <a:r>
              <a:rPr lang="en-US" sz="1200" b="0" i="0" kern="1200" dirty="0" smtClean="0">
                <a:solidFill>
                  <a:schemeClr val="tx1"/>
                </a:solidFill>
                <a:effectLst/>
                <a:latin typeface="+mn-lt"/>
                <a:ea typeface="+mn-ea"/>
                <a:cs typeface="+mn-cs"/>
              </a:rPr>
              <a:t>Utilizing CBT in counseling practice can be beneficial for developing and strengthening these dispositional values. By reflecting on their own strengths and areas of opportunity, counselors can tailor their approach to better align with the values outlined in the GCU Counselor Dispositions document. For example, a counselor who struggles with being overly critical or rigid in their thinking may benefit from incorporating CBT techniques that promote acceptance and flexibility. By challenging negative thought patterns and exploring alternative perspectives, counselors can enhance their ability to empathize with clients and adapt their therapeutic approach to better meet their needs.</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7</a:t>
            </a:fld>
            <a:endParaRPr lang="en-US" dirty="0"/>
          </a:p>
        </p:txBody>
      </p:sp>
    </p:spTree>
    <p:extLst>
      <p:ext uri="{BB962C8B-B14F-4D97-AF65-F5344CB8AC3E}">
        <p14:creationId xmlns:p14="http://schemas.microsoft.com/office/powerpoint/2010/main" val="3772912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To effectively use CBT by the time you reach practicum, there are several steps you can take as a counseling student. Firstly, familiarize yourself with the key principles and techniques of CBT through coursework, workshops, and supervised practice. It is crucial to develop a solid understanding of the cognitive model and how thoughts, emotions, and behaviors interact </a:t>
            </a:r>
            <a:r>
              <a:rPr lang="en-US" dirty="0" smtClean="0"/>
              <a:t>(Murdock, 2017)</a:t>
            </a:r>
            <a:r>
              <a:rPr lang="en-US" sz="1200" b="0" i="0" kern="1200" dirty="0" smtClean="0">
                <a:solidFill>
                  <a:schemeClr val="tx1"/>
                </a:solidFill>
                <a:effectLst/>
                <a:latin typeface="+mn-lt"/>
                <a:ea typeface="+mn-ea"/>
                <a:cs typeface="+mn-cs"/>
              </a:rPr>
              <a:t>.</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Secondly, engage in regular self-reflection and supervision to enhance your skills as a CBT therapist. Reflect on your own thought processes and how they may impact your interactions with clients (ACA, 2014). Seek feedback from supervisors and peers to identify areas for growth and improvement.</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Thirdly, practice implementing CBT techniques with simulated clients or peers to hone your skills in a safe and supportive environment. Role-playing can be a valuable tool for gaining practical experience and building confidence in using CBT interventions </a:t>
            </a:r>
            <a:r>
              <a:rPr lang="en-US" dirty="0" smtClean="0"/>
              <a:t>(Beck, 2011)</a:t>
            </a:r>
            <a:r>
              <a:rPr lang="en-US" sz="1200" b="0" i="0" kern="1200" dirty="0" smtClean="0">
                <a:solidFill>
                  <a:schemeClr val="tx1"/>
                </a:solidFill>
                <a:effectLst/>
                <a:latin typeface="+mn-lt"/>
                <a:ea typeface="+mn-ea"/>
                <a:cs typeface="+mn-cs"/>
              </a:rPr>
              <a:t>.</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Finally, remain open to ongoing learning and professional development in the field of CBT</a:t>
            </a:r>
            <a:r>
              <a:rPr lang="en-US" dirty="0" smtClean="0"/>
              <a:t>(ACA, 2014)</a:t>
            </a:r>
            <a:r>
              <a:rPr lang="en-US" sz="1200" b="0" i="0" kern="1200" dirty="0" smtClean="0">
                <a:solidFill>
                  <a:schemeClr val="tx1"/>
                </a:solidFill>
                <a:effectLst/>
                <a:latin typeface="+mn-lt"/>
                <a:ea typeface="+mn-ea"/>
                <a:cs typeface="+mn-cs"/>
              </a:rPr>
              <a:t>. Stay informed about current research and trends in CBT practice, and consider pursuing additional training or certification in specialized areas such as trauma-focused CBT or dialectical behavior therapy.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Looking ahead, the field of CBT is likely to continue evolving with advances in technology and research</a:t>
            </a:r>
            <a:r>
              <a:rPr lang="en-US" dirty="0" smtClean="0"/>
              <a:t>(</a:t>
            </a:r>
            <a:r>
              <a:rPr lang="en-US" dirty="0" err="1" smtClean="0"/>
              <a:t>Venturo</a:t>
            </a:r>
            <a:r>
              <a:rPr lang="en-US" dirty="0" smtClean="0"/>
              <a:t>-Conerly et al., 2022)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 Integrating digital tools such as online therapy platforms and smartphone apps into CBT practice may offer new opportunities for expanding access to mental health services. Additionally, ongoing research on the effectiveness of CBT for diverse populations and mental health conditions will contribute to refining and tailoring CBT interventions to meet the needs of a broader range of clients.</a:t>
            </a:r>
            <a:r>
              <a:rPr lang="en-US" dirty="0" smtClean="0"/>
              <a:t/>
            </a:r>
            <a:br>
              <a:rPr lang="en-US" dirty="0" smtClean="0"/>
            </a:br>
            <a:r>
              <a:rPr lang="en-US" dirty="0" smtClean="0"/>
              <a:t/>
            </a:r>
            <a:br>
              <a:rPr lang="en-US" dirty="0" smtClean="0"/>
            </a:br>
            <a:r>
              <a:rPr lang="en-US" sz="1200" b="0" i="0" kern="1200" dirty="0" smtClean="0">
                <a:solidFill>
                  <a:schemeClr val="tx1"/>
                </a:solidFill>
                <a:effectLst/>
                <a:latin typeface="+mn-lt"/>
                <a:ea typeface="+mn-ea"/>
                <a:cs typeface="+mn-cs"/>
              </a:rPr>
              <a:t>Growing as a counseling student to use CBT most effectively requires dedication, self-reflection, and ongoing learning. By familiarizing yourself with key figures in the field, engaging in supervised practice, and remaining open to feedback and new knowledge, you can develop the skills and confidence needed to provide effective CBT interventions by the time you reach practicum. While recognizing the strengths and limitations of CBT, counseling students can contribute to the continued development and refinement of this valuable therapeutic approach in the field of mental health counseling.</a:t>
            </a:r>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8</a:t>
            </a:fld>
            <a:endParaRPr lang="en-US" dirty="0"/>
          </a:p>
        </p:txBody>
      </p:sp>
    </p:spTree>
    <p:extLst>
      <p:ext uri="{BB962C8B-B14F-4D97-AF65-F5344CB8AC3E}">
        <p14:creationId xmlns:p14="http://schemas.microsoft.com/office/powerpoint/2010/main" val="2806546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9</a:t>
            </a:fld>
            <a:endParaRPr lang="en-US" dirty="0"/>
          </a:p>
        </p:txBody>
      </p:sp>
    </p:spTree>
    <p:extLst>
      <p:ext uri="{BB962C8B-B14F-4D97-AF65-F5344CB8AC3E}">
        <p14:creationId xmlns:p14="http://schemas.microsoft.com/office/powerpoint/2010/main" val="2353128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a:xfrm>
            <a:off x="3623733" y="6117336"/>
            <a:ext cx="3609438" cy="365125"/>
          </a:xfrm>
        </p:spPr>
        <p:txBody>
          <a:bodyPr/>
          <a:lstStyle/>
          <a:p>
            <a:endParaRPr lang="en-US" dirty="0"/>
          </a:p>
        </p:txBody>
      </p:sp>
      <p:sp>
        <p:nvSpPr>
          <p:cNvPr id="6" name="Slide Number Placeholder 5"/>
          <p:cNvSpPr>
            <a:spLocks noGrp="1"/>
          </p:cNvSpPr>
          <p:nvPr>
            <p:ph type="sldNum" sz="quarter" idx="12"/>
          </p:nvPr>
        </p:nvSpPr>
        <p:spPr>
          <a:xfrm>
            <a:off x="8275320" y="6117336"/>
            <a:ext cx="411480" cy="365125"/>
          </a:xfrm>
        </p:spPr>
        <p:txBody>
          <a:bodyPr/>
          <a:lstStyle/>
          <a:p>
            <a:fld id="{8F5794EE-3F42-49F2-9337-8EB40D4810D4}" type="slidenum">
              <a:rPr lang="en-US" smtClean="0"/>
              <a:pPr/>
              <a:t>‹#›</a:t>
            </a:fld>
            <a:endParaRPr lang="en-US" dirty="0"/>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3675755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53506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42210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5279985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4588641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3002573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645232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7523932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32203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a:xfrm>
            <a:off x="1972647" y="6108173"/>
            <a:ext cx="5314517" cy="365125"/>
          </a:xfrm>
        </p:spPr>
        <p:txBody>
          <a:bodyPr/>
          <a:lstStyle/>
          <a:p>
            <a:endParaRPr lang="en-US" dirty="0"/>
          </a:p>
        </p:txBody>
      </p:sp>
      <p:sp>
        <p:nvSpPr>
          <p:cNvPr id="6" name="Slide Number Placeholder 5"/>
          <p:cNvSpPr>
            <a:spLocks noGrp="1"/>
          </p:cNvSpPr>
          <p:nvPr>
            <p:ph type="sldNum" sz="quarter" idx="12"/>
          </p:nvPr>
        </p:nvSpPr>
        <p:spPr>
          <a:xfrm>
            <a:off x="8258967" y="6108173"/>
            <a:ext cx="427833" cy="365125"/>
          </a:xfrm>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372055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273317" y="6116070"/>
            <a:ext cx="413483" cy="365125"/>
          </a:xfrm>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650728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124325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3356680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3766844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230311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66071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750396-183E-47E6-A9AB-8B4DFEB4B0B5}" type="datetimeFigureOut">
              <a:rPr lang="en-US" smtClean="0"/>
              <a:pPr/>
              <a:t>2/21/2024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1960963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B750396-183E-47E6-A9AB-8B4DFEB4B0B5}" type="datetimeFigureOut">
              <a:rPr lang="en-US" smtClean="0"/>
              <a:pPr/>
              <a:t>2/21/2024</a:t>
            </a:fld>
            <a:endParaRPr lang="en-US" dirty="0"/>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79987588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ounseling.org/resources/aca-code-of-ethics.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doi-org.lopes.idm.oclc.org/10.1037/amp000081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6600" dirty="0" smtClean="0"/>
              <a:t>Cognitive-Behavioral Theory (CBT)</a:t>
            </a:r>
            <a:endParaRPr lang="en-US" sz="6600" dirty="0"/>
          </a:p>
        </p:txBody>
      </p:sp>
      <p:sp>
        <p:nvSpPr>
          <p:cNvPr id="3" name="Subtitle 2"/>
          <p:cNvSpPr>
            <a:spLocks noGrp="1"/>
          </p:cNvSpPr>
          <p:nvPr>
            <p:ph type="subTitle" idx="1"/>
          </p:nvPr>
        </p:nvSpPr>
        <p:spPr>
          <a:xfrm>
            <a:off x="2924238" y="4402666"/>
            <a:ext cx="5762563" cy="1921934"/>
          </a:xfrm>
        </p:spPr>
        <p:txBody>
          <a:bodyPr>
            <a:normAutofit lnSpcReduction="10000"/>
          </a:bodyPr>
          <a:lstStyle/>
          <a:p>
            <a:r>
              <a:rPr lang="en-US" sz="2400" dirty="0" smtClean="0"/>
              <a:t>CNL-500Topic 8</a:t>
            </a:r>
            <a:endParaRPr lang="en-US" sz="2400" dirty="0"/>
          </a:p>
          <a:p>
            <a:r>
              <a:rPr lang="en-US" sz="2400" dirty="0"/>
              <a:t>Grand Canyon University</a:t>
            </a:r>
          </a:p>
          <a:p>
            <a:r>
              <a:rPr lang="en-US" sz="2400" dirty="0"/>
              <a:t>Jacob </a:t>
            </a:r>
            <a:r>
              <a:rPr lang="en-US" sz="2400" dirty="0" smtClean="0"/>
              <a:t>Manning</a:t>
            </a:r>
          </a:p>
          <a:p>
            <a:r>
              <a:rPr lang="en-US" sz="2400" dirty="0" smtClean="0"/>
              <a:t>February 21, 2024</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t>What is CBT?</a:t>
            </a:r>
            <a:endParaRPr lang="en-US" sz="6600" dirty="0"/>
          </a:p>
        </p:txBody>
      </p:sp>
      <p:sp>
        <p:nvSpPr>
          <p:cNvPr id="3" name="Content Placeholder 2"/>
          <p:cNvSpPr>
            <a:spLocks noGrp="1"/>
          </p:cNvSpPr>
          <p:nvPr>
            <p:ph idx="1"/>
          </p:nvPr>
        </p:nvSpPr>
        <p:spPr>
          <a:xfrm>
            <a:off x="982133" y="2057400"/>
            <a:ext cx="7704667" cy="4114800"/>
          </a:xfrm>
        </p:spPr>
        <p:txBody>
          <a:bodyPr>
            <a:noAutofit/>
          </a:bodyPr>
          <a:lstStyle/>
          <a:p>
            <a:r>
              <a:rPr lang="en-US" dirty="0" smtClean="0"/>
              <a:t>Founded by Aaron Beck</a:t>
            </a:r>
          </a:p>
          <a:p>
            <a:r>
              <a:rPr lang="en-US" dirty="0" smtClean="0"/>
              <a:t>Psychotherapy focused on </a:t>
            </a:r>
            <a:r>
              <a:rPr lang="en-US" dirty="0"/>
              <a:t>how thoughts, beliefs, and behaviors influence our emotions and overall </a:t>
            </a:r>
            <a:r>
              <a:rPr lang="en-US" dirty="0" smtClean="0"/>
              <a:t>well-being</a:t>
            </a:r>
          </a:p>
          <a:p>
            <a:r>
              <a:rPr lang="en-US" dirty="0" smtClean="0"/>
              <a:t>Emphasizes identifying </a:t>
            </a:r>
            <a:r>
              <a:rPr lang="en-US" dirty="0"/>
              <a:t>and changing negative patterns of thinking and </a:t>
            </a:r>
            <a:r>
              <a:rPr lang="en-US" dirty="0" smtClean="0"/>
              <a:t>behavior </a:t>
            </a:r>
            <a:r>
              <a:rPr lang="en-US" sz="1800" dirty="0" smtClean="0"/>
              <a:t>(</a:t>
            </a:r>
            <a:r>
              <a:rPr lang="en-US" sz="1800" dirty="0"/>
              <a:t>Murdock, 2017</a:t>
            </a:r>
            <a:r>
              <a:rPr lang="en-US" sz="1800" dirty="0" smtClean="0"/>
              <a:t>)</a:t>
            </a:r>
            <a:endParaRPr lang="en-US" sz="1800" dirty="0" smtClean="0"/>
          </a:p>
          <a:p>
            <a:r>
              <a:rPr lang="en-US" dirty="0"/>
              <a:t>F</a:t>
            </a:r>
            <a:r>
              <a:rPr lang="en-US" dirty="0" smtClean="0"/>
              <a:t>orm </a:t>
            </a:r>
            <a:r>
              <a:rPr lang="en-US" dirty="0"/>
              <a:t>of psychological treatment that has been demonstrated to be effective for a range of </a:t>
            </a:r>
            <a:r>
              <a:rPr lang="en-US" dirty="0"/>
              <a:t>problems </a:t>
            </a:r>
            <a:r>
              <a:rPr lang="en-US" sz="1800" dirty="0" smtClean="0"/>
              <a:t>(American Psychological Association, 2017)</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600" dirty="0"/>
              <a:t>CBT and Human Nature</a:t>
            </a:r>
          </a:p>
        </p:txBody>
      </p:sp>
      <p:sp>
        <p:nvSpPr>
          <p:cNvPr id="3" name="Content Placeholder 2"/>
          <p:cNvSpPr>
            <a:spLocks noGrp="1"/>
          </p:cNvSpPr>
          <p:nvPr>
            <p:ph idx="1"/>
          </p:nvPr>
        </p:nvSpPr>
        <p:spPr>
          <a:xfrm>
            <a:off x="982133" y="2057400"/>
            <a:ext cx="7704667" cy="4114800"/>
          </a:xfrm>
        </p:spPr>
        <p:txBody>
          <a:bodyPr>
            <a:noAutofit/>
          </a:bodyPr>
          <a:lstStyle/>
          <a:p>
            <a:r>
              <a:rPr lang="en-US" dirty="0" smtClean="0"/>
              <a:t>Thoughts Shape our Perceptions of </a:t>
            </a:r>
            <a:r>
              <a:rPr lang="en-US" dirty="0"/>
              <a:t>Reality </a:t>
            </a:r>
            <a:r>
              <a:rPr lang="en-US" sz="1800" dirty="0"/>
              <a:t>(Beck, 2011</a:t>
            </a:r>
            <a:r>
              <a:rPr lang="en-US" sz="1800" dirty="0" smtClean="0"/>
              <a:t>)</a:t>
            </a:r>
            <a:endParaRPr lang="en-US" sz="1800" dirty="0" smtClean="0"/>
          </a:p>
          <a:p>
            <a:r>
              <a:rPr lang="en-US" dirty="0" smtClean="0"/>
              <a:t>Personal Responsibility and </a:t>
            </a:r>
            <a:r>
              <a:rPr lang="en-US" dirty="0"/>
              <a:t>Agency </a:t>
            </a:r>
            <a:r>
              <a:rPr lang="en-US" sz="1800" dirty="0"/>
              <a:t>(Beck, 2011</a:t>
            </a:r>
            <a:r>
              <a:rPr lang="en-US" sz="1800" dirty="0" smtClean="0"/>
              <a:t>)</a:t>
            </a:r>
            <a:endParaRPr lang="en-US" sz="1800" dirty="0" smtClean="0"/>
          </a:p>
          <a:p>
            <a:r>
              <a:rPr lang="en-US" dirty="0" smtClean="0"/>
              <a:t>Change is Possible </a:t>
            </a:r>
            <a:r>
              <a:rPr lang="en-US" sz="1800" dirty="0" smtClean="0"/>
              <a:t>(Beck, 2011)</a:t>
            </a:r>
            <a:endParaRPr lang="en-US" sz="1800" dirty="0"/>
          </a:p>
        </p:txBody>
      </p:sp>
    </p:spTree>
    <p:extLst>
      <p:ext uri="{BB962C8B-B14F-4D97-AF65-F5344CB8AC3E}">
        <p14:creationId xmlns:p14="http://schemas.microsoft.com/office/powerpoint/2010/main" val="417163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600" dirty="0" smtClean="0"/>
              <a:t>Dysfunction and Change</a:t>
            </a:r>
            <a:endParaRPr lang="en-US" sz="6600" dirty="0"/>
          </a:p>
        </p:txBody>
      </p:sp>
      <p:sp>
        <p:nvSpPr>
          <p:cNvPr id="3" name="Content Placeholder 2"/>
          <p:cNvSpPr>
            <a:spLocks noGrp="1"/>
          </p:cNvSpPr>
          <p:nvPr>
            <p:ph idx="1"/>
          </p:nvPr>
        </p:nvSpPr>
        <p:spPr>
          <a:xfrm>
            <a:off x="982133" y="2057400"/>
            <a:ext cx="7704667" cy="4114800"/>
          </a:xfrm>
        </p:spPr>
        <p:txBody>
          <a:bodyPr>
            <a:noAutofit/>
          </a:bodyPr>
          <a:lstStyle/>
          <a:p>
            <a:r>
              <a:rPr lang="en-US" dirty="0"/>
              <a:t>Maladaptive Thoughts </a:t>
            </a:r>
            <a:r>
              <a:rPr lang="en-US" sz="1800" dirty="0"/>
              <a:t>(Murdock, 2017) </a:t>
            </a:r>
            <a:endParaRPr lang="en-US" sz="1800" dirty="0" smtClean="0"/>
          </a:p>
          <a:p>
            <a:r>
              <a:rPr lang="en-US" dirty="0"/>
              <a:t>Irrational Beliefs </a:t>
            </a:r>
            <a:r>
              <a:rPr lang="en-US" sz="1800" dirty="0"/>
              <a:t>(</a:t>
            </a:r>
            <a:r>
              <a:rPr lang="en-US" sz="1800" dirty="0" err="1"/>
              <a:t>Brabeck</a:t>
            </a:r>
            <a:r>
              <a:rPr lang="en-US" sz="1800" dirty="0"/>
              <a:t>, 2021</a:t>
            </a:r>
            <a:r>
              <a:rPr lang="en-US" sz="1800" dirty="0" smtClean="0"/>
              <a:t>)</a:t>
            </a:r>
            <a:endParaRPr lang="en-US" sz="1800" dirty="0" smtClean="0"/>
          </a:p>
          <a:p>
            <a:r>
              <a:rPr lang="en-US" dirty="0" smtClean="0"/>
              <a:t>Challenge Brings Change </a:t>
            </a:r>
            <a:r>
              <a:rPr lang="en-US" sz="1800" dirty="0" smtClean="0"/>
              <a:t>(</a:t>
            </a:r>
            <a:r>
              <a:rPr lang="en-US" sz="1800" dirty="0" err="1" smtClean="0"/>
              <a:t>Brabeck</a:t>
            </a:r>
            <a:r>
              <a:rPr lang="en-US" sz="1800" dirty="0" smtClean="0"/>
              <a:t>, 2021)</a:t>
            </a:r>
            <a:endParaRPr lang="en-US" sz="1800" dirty="0"/>
          </a:p>
        </p:txBody>
      </p:sp>
    </p:spTree>
    <p:extLst>
      <p:ext uri="{BB962C8B-B14F-4D97-AF65-F5344CB8AC3E}">
        <p14:creationId xmlns:p14="http://schemas.microsoft.com/office/powerpoint/2010/main" val="2460967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600" dirty="0" smtClean="0"/>
              <a:t>Roles of Counselor and Client</a:t>
            </a:r>
            <a:endParaRPr lang="en-US" sz="6600" dirty="0"/>
          </a:p>
        </p:txBody>
      </p:sp>
      <p:sp>
        <p:nvSpPr>
          <p:cNvPr id="3" name="Content Placeholder 2"/>
          <p:cNvSpPr>
            <a:spLocks noGrp="1"/>
          </p:cNvSpPr>
          <p:nvPr>
            <p:ph idx="1"/>
          </p:nvPr>
        </p:nvSpPr>
        <p:spPr>
          <a:xfrm>
            <a:off x="982133" y="2057400"/>
            <a:ext cx="7704667" cy="4114800"/>
          </a:xfrm>
        </p:spPr>
        <p:txBody>
          <a:bodyPr>
            <a:noAutofit/>
          </a:bodyPr>
          <a:lstStyle/>
          <a:p>
            <a:r>
              <a:rPr lang="en-US" dirty="0" smtClean="0"/>
              <a:t>Collaborative </a:t>
            </a:r>
            <a:r>
              <a:rPr lang="en-US" dirty="0"/>
              <a:t>and Interactive </a:t>
            </a:r>
            <a:r>
              <a:rPr lang="en-US" sz="1800" dirty="0"/>
              <a:t>(Murdock, 2017</a:t>
            </a:r>
            <a:r>
              <a:rPr lang="en-US" sz="1800" dirty="0" smtClean="0"/>
              <a:t>)</a:t>
            </a:r>
            <a:endParaRPr lang="en-US" sz="1800" dirty="0" smtClean="0"/>
          </a:p>
          <a:p>
            <a:r>
              <a:rPr lang="en-US" dirty="0" smtClean="0"/>
              <a:t>Counselor is Facilitator and Educator </a:t>
            </a:r>
            <a:r>
              <a:rPr lang="en-US" sz="1800" dirty="0"/>
              <a:t>(Murdock, 2017</a:t>
            </a:r>
            <a:r>
              <a:rPr lang="en-US" sz="1800" dirty="0" smtClean="0"/>
              <a:t>)</a:t>
            </a:r>
            <a:endParaRPr lang="en-US" sz="1800" dirty="0" smtClean="0"/>
          </a:p>
          <a:p>
            <a:r>
              <a:rPr lang="en-US" dirty="0" smtClean="0"/>
              <a:t>Client Active Participant </a:t>
            </a:r>
            <a:r>
              <a:rPr lang="en-US" sz="1800" dirty="0" smtClean="0"/>
              <a:t>(Murdock, 2017)</a:t>
            </a:r>
            <a:endParaRPr lang="en-US" sz="1800" dirty="0"/>
          </a:p>
        </p:txBody>
      </p:sp>
    </p:spTree>
    <p:extLst>
      <p:ext uri="{BB962C8B-B14F-4D97-AF65-F5344CB8AC3E}">
        <p14:creationId xmlns:p14="http://schemas.microsoft.com/office/powerpoint/2010/main" val="3112132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04667" cy="2666999"/>
          </a:xfrm>
        </p:spPr>
        <p:txBody>
          <a:bodyPr>
            <a:normAutofit fontScale="90000"/>
          </a:bodyPr>
          <a:lstStyle/>
          <a:p>
            <a:r>
              <a:rPr lang="en-US" sz="6600" dirty="0" smtClean="0"/>
              <a:t>Strengths/Limitations with Diverse Populations</a:t>
            </a:r>
            <a:endParaRPr lang="en-US" sz="6600" dirty="0"/>
          </a:p>
        </p:txBody>
      </p:sp>
      <p:sp>
        <p:nvSpPr>
          <p:cNvPr id="3" name="Content Placeholder 2"/>
          <p:cNvSpPr>
            <a:spLocks noGrp="1"/>
          </p:cNvSpPr>
          <p:nvPr>
            <p:ph idx="1"/>
          </p:nvPr>
        </p:nvSpPr>
        <p:spPr>
          <a:xfrm>
            <a:off x="4800600" y="2743200"/>
            <a:ext cx="4343400" cy="3200400"/>
          </a:xfrm>
        </p:spPr>
        <p:txBody>
          <a:bodyPr>
            <a:noAutofit/>
          </a:bodyPr>
          <a:lstStyle/>
          <a:p>
            <a:pPr marL="0" indent="0" algn="ctr">
              <a:buNone/>
            </a:pPr>
            <a:r>
              <a:rPr lang="en-US" dirty="0" smtClean="0"/>
              <a:t>Limitations</a:t>
            </a:r>
            <a:endParaRPr lang="en-US" dirty="0"/>
          </a:p>
          <a:p>
            <a:r>
              <a:rPr lang="en-US" dirty="0" smtClean="0"/>
              <a:t>Cultural Sensitivity</a:t>
            </a:r>
            <a:r>
              <a:rPr lang="en-US" sz="1800" dirty="0"/>
              <a:t>(Wong et al.,2018</a:t>
            </a:r>
            <a:r>
              <a:rPr lang="en-US" sz="1800" dirty="0" smtClean="0"/>
              <a:t>)</a:t>
            </a:r>
          </a:p>
          <a:p>
            <a:r>
              <a:rPr lang="en-US" dirty="0" smtClean="0"/>
              <a:t>Cultural Relevance </a:t>
            </a:r>
            <a:r>
              <a:rPr lang="en-US" sz="1600" dirty="0" smtClean="0"/>
              <a:t>(Kendall et al, 2019)</a:t>
            </a:r>
            <a:endParaRPr lang="en-US" sz="1600" dirty="0"/>
          </a:p>
        </p:txBody>
      </p:sp>
      <p:sp>
        <p:nvSpPr>
          <p:cNvPr id="4" name="Content Placeholder 2"/>
          <p:cNvSpPr txBox="1">
            <a:spLocks/>
          </p:cNvSpPr>
          <p:nvPr/>
        </p:nvSpPr>
        <p:spPr>
          <a:xfrm>
            <a:off x="800100" y="2913016"/>
            <a:ext cx="4343400" cy="411480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None/>
            </a:pPr>
            <a:r>
              <a:rPr lang="en-US" dirty="0" smtClean="0"/>
              <a:t>Strengths</a:t>
            </a:r>
          </a:p>
          <a:p>
            <a:r>
              <a:rPr lang="en-US" dirty="0" smtClean="0"/>
              <a:t>Wide Range Effectiveness</a:t>
            </a:r>
          </a:p>
          <a:p>
            <a:r>
              <a:rPr lang="en-US" dirty="0" smtClean="0"/>
              <a:t>Evidence Based</a:t>
            </a:r>
          </a:p>
          <a:p>
            <a:r>
              <a:rPr lang="en-US" dirty="0" smtClean="0"/>
              <a:t>Time-Limited/Goal Oriented</a:t>
            </a:r>
          </a:p>
          <a:p>
            <a:pPr>
              <a:spcBef>
                <a:spcPts val="0"/>
              </a:spcBef>
              <a:spcAft>
                <a:spcPts val="0"/>
              </a:spcAft>
              <a:buClrTx/>
              <a:buSzTx/>
            </a:pPr>
            <a:r>
              <a:rPr lang="en-US" dirty="0" smtClean="0"/>
              <a:t>Psychoeducational </a:t>
            </a:r>
          </a:p>
          <a:p>
            <a:pPr>
              <a:spcBef>
                <a:spcPts val="0"/>
              </a:spcBef>
              <a:spcAft>
                <a:spcPts val="0"/>
              </a:spcAft>
              <a:buClrTx/>
              <a:buSzTx/>
            </a:pPr>
            <a:r>
              <a:rPr lang="en-US" dirty="0" smtClean="0"/>
              <a:t>Builds Skills </a:t>
            </a:r>
            <a:r>
              <a:rPr lang="en-US" sz="1800" dirty="0" smtClean="0"/>
              <a:t>(Turner et al., 2020)</a:t>
            </a:r>
            <a:endParaRPr lang="en-US" sz="1800"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094220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600" dirty="0" smtClean="0"/>
              <a:t>CBT and GCU Counselor Dispositions</a:t>
            </a:r>
            <a:endParaRPr lang="en-US" sz="6600" dirty="0"/>
          </a:p>
        </p:txBody>
      </p:sp>
      <p:sp>
        <p:nvSpPr>
          <p:cNvPr id="3" name="Content Placeholder 2"/>
          <p:cNvSpPr>
            <a:spLocks noGrp="1"/>
          </p:cNvSpPr>
          <p:nvPr>
            <p:ph idx="1"/>
          </p:nvPr>
        </p:nvSpPr>
        <p:spPr>
          <a:xfrm>
            <a:off x="982133" y="2590800"/>
            <a:ext cx="7704667" cy="4114800"/>
          </a:xfrm>
        </p:spPr>
        <p:txBody>
          <a:bodyPr>
            <a:noAutofit/>
          </a:bodyPr>
          <a:lstStyle/>
          <a:p>
            <a:r>
              <a:rPr lang="en-US" dirty="0" smtClean="0"/>
              <a:t>Acceptance and Flexibility </a:t>
            </a:r>
            <a:r>
              <a:rPr lang="en-US" sz="1800" dirty="0" smtClean="0"/>
              <a:t>(GCU, 2022)</a:t>
            </a:r>
          </a:p>
          <a:p>
            <a:pPr lvl="1"/>
            <a:r>
              <a:rPr lang="en-US" dirty="0" smtClean="0"/>
              <a:t>Allows for Open-Minded/Non-Judgmental attitude to clients</a:t>
            </a:r>
          </a:p>
          <a:p>
            <a:pPr lvl="1"/>
            <a:r>
              <a:rPr lang="en-US" dirty="0" smtClean="0"/>
              <a:t>Help Client and Counselors Accept Thoughts and Be Flexible Thinkers</a:t>
            </a:r>
            <a:endParaRPr lang="en-US" dirty="0" smtClean="0"/>
          </a:p>
          <a:p>
            <a:r>
              <a:rPr lang="en-US" dirty="0" smtClean="0"/>
              <a:t>Fairness and Advocacy For working </a:t>
            </a:r>
            <a:r>
              <a:rPr lang="en-US" dirty="0"/>
              <a:t>with Students </a:t>
            </a:r>
            <a:r>
              <a:rPr lang="en-US" sz="1800" dirty="0"/>
              <a:t>(GCU, 2022</a:t>
            </a:r>
            <a:r>
              <a:rPr lang="en-US" sz="1800" dirty="0" smtClean="0"/>
              <a:t>)</a:t>
            </a:r>
            <a:endParaRPr lang="en-US" sz="1800" dirty="0" smtClean="0"/>
          </a:p>
          <a:p>
            <a:pPr lvl="1"/>
            <a:r>
              <a:rPr lang="en-US" dirty="0" smtClean="0"/>
              <a:t>Promotes Equity and Social Justice in Educational Settings</a:t>
            </a:r>
          </a:p>
          <a:p>
            <a:pPr lvl="1"/>
            <a:r>
              <a:rPr lang="en-US" dirty="0" smtClean="0"/>
              <a:t>Helps Students Reach Academic Goals</a:t>
            </a:r>
          </a:p>
          <a:p>
            <a:pPr lvl="1"/>
            <a:endParaRPr lang="en-US" dirty="0" smtClean="0"/>
          </a:p>
          <a:p>
            <a:pPr marL="0" indent="0">
              <a:buNone/>
            </a:pPr>
            <a:endParaRPr lang="en-US" dirty="0"/>
          </a:p>
        </p:txBody>
      </p:sp>
    </p:spTree>
    <p:extLst>
      <p:ext uri="{BB962C8B-B14F-4D97-AF65-F5344CB8AC3E}">
        <p14:creationId xmlns:p14="http://schemas.microsoft.com/office/powerpoint/2010/main" val="3467160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2" y="533400"/>
            <a:ext cx="7704667" cy="1981200"/>
          </a:xfrm>
        </p:spPr>
        <p:txBody>
          <a:bodyPr>
            <a:normAutofit fontScale="90000"/>
          </a:bodyPr>
          <a:lstStyle/>
          <a:p>
            <a:r>
              <a:rPr lang="en-US" sz="6600" dirty="0" smtClean="0"/>
              <a:t>Preparing for Practicum</a:t>
            </a:r>
            <a:endParaRPr lang="en-US" sz="6600" dirty="0"/>
          </a:p>
        </p:txBody>
      </p:sp>
      <p:sp>
        <p:nvSpPr>
          <p:cNvPr id="3" name="Content Placeholder 2"/>
          <p:cNvSpPr>
            <a:spLocks noGrp="1"/>
          </p:cNvSpPr>
          <p:nvPr>
            <p:ph idx="1"/>
          </p:nvPr>
        </p:nvSpPr>
        <p:spPr>
          <a:xfrm>
            <a:off x="996403" y="1447800"/>
            <a:ext cx="7704667" cy="4495800"/>
          </a:xfrm>
        </p:spPr>
        <p:txBody>
          <a:bodyPr anchor="ctr">
            <a:normAutofit/>
          </a:bodyPr>
          <a:lstStyle/>
          <a:p>
            <a:endParaRPr lang="en-US" dirty="0"/>
          </a:p>
          <a:p>
            <a:endParaRPr lang="en-US" dirty="0"/>
          </a:p>
          <a:p>
            <a:r>
              <a:rPr lang="en-US" dirty="0" smtClean="0"/>
              <a:t>Education </a:t>
            </a:r>
            <a:r>
              <a:rPr lang="en-US" sz="1800" dirty="0" smtClean="0"/>
              <a:t>(Murdock, 2017)</a:t>
            </a:r>
          </a:p>
          <a:p>
            <a:r>
              <a:rPr lang="en-US" dirty="0" smtClean="0"/>
              <a:t>Reflection\Supervision </a:t>
            </a:r>
            <a:r>
              <a:rPr lang="en-US" sz="1800" dirty="0" smtClean="0"/>
              <a:t>(American Counseling Association, 2014)</a:t>
            </a:r>
          </a:p>
          <a:p>
            <a:r>
              <a:rPr lang="en-US" dirty="0" smtClean="0"/>
              <a:t>Practice </a:t>
            </a:r>
            <a:r>
              <a:rPr lang="en-US" sz="1800" dirty="0" smtClean="0"/>
              <a:t>(Beck, 2011)</a:t>
            </a:r>
          </a:p>
          <a:p>
            <a:r>
              <a:rPr lang="en-US" dirty="0"/>
              <a:t>Professional Development </a:t>
            </a:r>
            <a:r>
              <a:rPr lang="en-US" sz="1800" dirty="0"/>
              <a:t>(American Counseling Association, 2014</a:t>
            </a:r>
            <a:r>
              <a:rPr lang="en-US" sz="1800" dirty="0" smtClean="0"/>
              <a:t>)</a:t>
            </a:r>
            <a:endParaRPr lang="en-US" sz="1800" dirty="0" smtClean="0"/>
          </a:p>
          <a:p>
            <a:r>
              <a:rPr lang="en-US" dirty="0" smtClean="0"/>
              <a:t>Stay Informed on New Trends and Technology </a:t>
            </a:r>
            <a:r>
              <a:rPr lang="en-US" sz="1800" dirty="0" smtClean="0"/>
              <a:t>(</a:t>
            </a:r>
            <a:r>
              <a:rPr lang="en-US" sz="1800" dirty="0" err="1" smtClean="0"/>
              <a:t>Venturo</a:t>
            </a:r>
            <a:r>
              <a:rPr lang="en-US" sz="1800" dirty="0" smtClean="0"/>
              <a:t>-Conerly et al., 2022)</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1676399"/>
          </a:xfrm>
        </p:spPr>
        <p:txBody>
          <a:bodyPr>
            <a:normAutofit/>
          </a:bodyPr>
          <a:lstStyle/>
          <a:p>
            <a:r>
              <a:rPr lang="en-US" sz="6600" dirty="0"/>
              <a:t>References</a:t>
            </a:r>
          </a:p>
        </p:txBody>
      </p:sp>
      <p:sp>
        <p:nvSpPr>
          <p:cNvPr id="3" name="Content Placeholder 2"/>
          <p:cNvSpPr>
            <a:spLocks noGrp="1"/>
          </p:cNvSpPr>
          <p:nvPr>
            <p:ph idx="1"/>
          </p:nvPr>
        </p:nvSpPr>
        <p:spPr>
          <a:xfrm>
            <a:off x="982133" y="1676399"/>
            <a:ext cx="7704667" cy="4572001"/>
          </a:xfrm>
        </p:spPr>
        <p:txBody>
          <a:bodyPr>
            <a:normAutofit fontScale="55000" lnSpcReduction="20000"/>
          </a:bodyPr>
          <a:lstStyle/>
          <a:p>
            <a:r>
              <a:rPr lang="en-US" dirty="0"/>
              <a:t>American Counseling Association. (2014). ACA Code of Ethics. </a:t>
            </a:r>
            <a:r>
              <a:rPr lang="en-US" u="sng" dirty="0">
                <a:hlinkClick r:id="rId3"/>
              </a:rPr>
              <a:t>https://</a:t>
            </a:r>
            <a:r>
              <a:rPr lang="en-US" u="sng" dirty="0" smtClean="0">
                <a:hlinkClick r:id="rId3"/>
              </a:rPr>
              <a:t>www.counseling.org/resources/aca-code-of-ethics.pdf</a:t>
            </a:r>
            <a:endParaRPr lang="en-US" dirty="0"/>
          </a:p>
          <a:p>
            <a:r>
              <a:rPr lang="en-US" dirty="0" smtClean="0"/>
              <a:t>American Psychological Association </a:t>
            </a:r>
            <a:r>
              <a:rPr lang="en-US" i="1" dirty="0" smtClean="0"/>
              <a:t> Clinical </a:t>
            </a:r>
            <a:r>
              <a:rPr lang="en-US" i="1" dirty="0"/>
              <a:t>Practice Guideline for the Treatment of Posttraumatic Stress Disorder (PTSD) in Adults</a:t>
            </a:r>
            <a:r>
              <a:rPr lang="en-US" dirty="0"/>
              <a:t>. (</a:t>
            </a:r>
            <a:r>
              <a:rPr lang="en-US" dirty="0" err="1"/>
              <a:t>n.d.</a:t>
            </a:r>
            <a:r>
              <a:rPr lang="en-US" dirty="0"/>
              <a:t>). https://www.apa.org. https://</a:t>
            </a:r>
            <a:r>
              <a:rPr lang="en-US" dirty="0" smtClean="0"/>
              <a:t>www.apa.org/ptsd-guideline</a:t>
            </a:r>
            <a:endParaRPr lang="en-US" dirty="0"/>
          </a:p>
          <a:p>
            <a:r>
              <a:rPr lang="en-US" dirty="0"/>
              <a:t>Beck, J. S. (2011). Cognitive behavior therapy: Basics and beyond. Guilford Press.</a:t>
            </a:r>
          </a:p>
          <a:p>
            <a:r>
              <a:rPr lang="en-US" dirty="0" err="1"/>
              <a:t>Brabeck</a:t>
            </a:r>
            <a:r>
              <a:rPr lang="en-US" dirty="0"/>
              <a:t>, M. M. (2021). Cognitive-behavioral therapy with </a:t>
            </a:r>
            <a:r>
              <a:rPr lang="en-US" dirty="0" err="1"/>
              <a:t>ethnoracially</a:t>
            </a:r>
            <a:r>
              <a:rPr lang="en-US" dirty="0"/>
              <a:t> diverse clients: Historical reflections and future directions. The Counseling Psychologist, 49(2), 163-181</a:t>
            </a:r>
            <a:r>
              <a:rPr lang="en-US" dirty="0" smtClean="0"/>
              <a:t>.</a:t>
            </a:r>
          </a:p>
          <a:p>
            <a:r>
              <a:rPr lang="en-US" dirty="0" smtClean="0"/>
              <a:t>Grand Canyon University, (2022) Dispositional Values</a:t>
            </a:r>
            <a:endParaRPr lang="en-US" dirty="0"/>
          </a:p>
          <a:p>
            <a:r>
              <a:rPr lang="en-US" dirty="0"/>
              <a:t>Kendall, P. C., Chu, B., Pimentel, S. S., &amp; Choudhury, M. (2019). Treating anxiety disorders in youth. Clinical Psychology: Science and Practice, 26(2), e12288.</a:t>
            </a:r>
          </a:p>
          <a:p>
            <a:r>
              <a:rPr lang="en-US" dirty="0" smtClean="0"/>
              <a:t>Murdock</a:t>
            </a:r>
            <a:r>
              <a:rPr lang="en-US" dirty="0"/>
              <a:t>, N. L. (2017). Theories of counseling and psychotherapy: A case approach (4th ed.). Pearson</a:t>
            </a:r>
          </a:p>
          <a:p>
            <a:r>
              <a:rPr lang="en-US" dirty="0"/>
              <a:t>Turner, M. J., Aspin, G., </a:t>
            </a:r>
            <a:r>
              <a:rPr lang="en-US" dirty="0" err="1"/>
              <a:t>Didymus</a:t>
            </a:r>
            <a:r>
              <a:rPr lang="en-US" dirty="0"/>
              <a:t>, F. F., Mack, R., </a:t>
            </a:r>
            <a:r>
              <a:rPr lang="en-US" dirty="0" err="1"/>
              <a:t>Olusoga</a:t>
            </a:r>
            <a:r>
              <a:rPr lang="en-US" dirty="0"/>
              <a:t>, P., Wood, A. G., &amp; Bennett, R. (2020). One Case, Four Approaches: The Application of Psychotherapeutic Approaches in Sport Psychology. </a:t>
            </a:r>
            <a:r>
              <a:rPr lang="en-US" i="1" dirty="0"/>
              <a:t>Sport Psychologist</a:t>
            </a:r>
            <a:r>
              <a:rPr lang="en-US" dirty="0"/>
              <a:t>, </a:t>
            </a:r>
            <a:r>
              <a:rPr lang="en-US" i="1" dirty="0"/>
              <a:t>34</a:t>
            </a:r>
            <a:r>
              <a:rPr lang="en-US" dirty="0"/>
              <a:t>(1), 71–83</a:t>
            </a:r>
            <a:r>
              <a:rPr lang="en-US" dirty="0" smtClean="0"/>
              <a:t>.</a:t>
            </a:r>
          </a:p>
          <a:p>
            <a:r>
              <a:rPr lang="en-US" dirty="0" err="1"/>
              <a:t>Venturo</a:t>
            </a:r>
            <a:r>
              <a:rPr lang="en-US" dirty="0"/>
              <a:t>-Conerly, K. E., Fitzpatrick, O. M., Horn, R. L., </a:t>
            </a:r>
            <a:r>
              <a:rPr lang="en-US" dirty="0" err="1"/>
              <a:t>Ugueto</a:t>
            </a:r>
            <a:r>
              <a:rPr lang="en-US" dirty="0"/>
              <a:t>, A. M., &amp; Weisz, J. R. (2022). Effectiveness of youth psychotherapy delivered remotely: A meta-analysis. </a:t>
            </a:r>
            <a:r>
              <a:rPr lang="en-US" i="1" dirty="0"/>
              <a:t>American Psychologist</a:t>
            </a:r>
            <a:r>
              <a:rPr lang="en-US" dirty="0"/>
              <a:t>, </a:t>
            </a:r>
            <a:r>
              <a:rPr lang="en-US" i="1" dirty="0"/>
              <a:t>77</a:t>
            </a:r>
            <a:r>
              <a:rPr lang="en-US" dirty="0"/>
              <a:t>(1), 71–84. </a:t>
            </a:r>
            <a:r>
              <a:rPr lang="en-US" u="sng" dirty="0">
                <a:hlinkClick r:id="rId4"/>
              </a:rPr>
              <a:t>https://doi-org.lopes.idm.oclc.org/10.1037/amp0000816</a:t>
            </a:r>
            <a:endParaRPr lang="en-US" dirty="0"/>
          </a:p>
          <a:p>
            <a:r>
              <a:rPr lang="en-US" dirty="0"/>
              <a:t> Wong, Y. J., Owen, J., </a:t>
            </a:r>
            <a:r>
              <a:rPr lang="en-US" dirty="0" err="1"/>
              <a:t>Gabana</a:t>
            </a:r>
            <a:r>
              <a:rPr lang="en-US" dirty="0"/>
              <a:t>, N. T., </a:t>
            </a:r>
            <a:r>
              <a:rPr lang="en-US" dirty="0" err="1"/>
              <a:t>Brownson</a:t>
            </a:r>
            <a:r>
              <a:rPr lang="en-US" dirty="0"/>
              <a:t>, C., &amp; </a:t>
            </a:r>
            <a:r>
              <a:rPr lang="en-US" dirty="0" err="1"/>
              <a:t>Weissman</a:t>
            </a:r>
            <a:r>
              <a:rPr lang="en-US" dirty="0"/>
              <a:t>, A. S. (2018). Assessing cultural competence in psychotherapy: A review of instrumentation. Journal of Counseling Psychology, 65(4), 475-492.</a:t>
            </a:r>
          </a:p>
          <a:p>
            <a:pPr marL="0" indent="0">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GCU Official Primary Palette">
      <a:dk1>
        <a:sysClr val="windowText" lastClr="000000"/>
      </a:dk1>
      <a:lt1>
        <a:sysClr val="window" lastClr="FFFFFF"/>
      </a:lt1>
      <a:dk2>
        <a:srgbClr val="212121"/>
      </a:dk2>
      <a:lt2>
        <a:srgbClr val="EBEBEB"/>
      </a:lt2>
      <a:accent1>
        <a:srgbClr val="633384"/>
      </a:accent1>
      <a:accent2>
        <a:srgbClr val="633384"/>
      </a:accent2>
      <a:accent3>
        <a:srgbClr val="778692"/>
      </a:accent3>
      <a:accent4>
        <a:srgbClr val="B9C8D3"/>
      </a:accent4>
      <a:accent5>
        <a:srgbClr val="D64787"/>
      </a:accent5>
      <a:accent6>
        <a:srgbClr val="A666E1"/>
      </a:accent6>
      <a:hlink>
        <a:srgbClr val="778692"/>
      </a:hlink>
      <a:folHlink>
        <a:srgbClr val="B9C8D3"/>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1151</TotalTime>
  <Words>1550</Words>
  <Application>Microsoft Office PowerPoint</Application>
  <PresentationFormat>On-screen Show (4:3)</PresentationFormat>
  <Paragraphs>92</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Corbel</vt:lpstr>
      <vt:lpstr>Parallax</vt:lpstr>
      <vt:lpstr>Cognitive-Behavioral Theory (CBT)</vt:lpstr>
      <vt:lpstr>What is CBT?</vt:lpstr>
      <vt:lpstr>CBT and Human Nature</vt:lpstr>
      <vt:lpstr>Dysfunction and Change</vt:lpstr>
      <vt:lpstr>Roles of Counselor and Client</vt:lpstr>
      <vt:lpstr>Strengths/Limitations with Diverse Populations</vt:lpstr>
      <vt:lpstr>CBT and GCU Counselor Dispositions</vt:lpstr>
      <vt:lpstr>Preparing for Practicum</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effective PowerPoint Presentations</dc:title>
  <dc:creator>Teresa Copeland</dc:creator>
  <cp:lastModifiedBy>Jacob Manning</cp:lastModifiedBy>
  <cp:revision>40</cp:revision>
  <dcterms:created xsi:type="dcterms:W3CDTF">2021-03-28T20:13:59Z</dcterms:created>
  <dcterms:modified xsi:type="dcterms:W3CDTF">2024-02-22T01:15:32Z</dcterms:modified>
</cp:coreProperties>
</file>